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6" roundtripDataSignature="AMtx7miJ0/2QdODUvsDte805bsHGXgPC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EE4ACA8-B264-4951-AB7C-B23BBF3F3279}">
  <a:tblStyle styleId="{4EE4ACA8-B264-4951-AB7C-B23BBF3F327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AE5FCF-6F83-484D-A8F1-DEAE2CA4184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77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‹№›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33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561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637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40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4" name="Google Shape;24;p7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" name="Google Shape;25;p7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5541264"/>
            <a:ext cx="536752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земельних відносин та майнових ресурсів Коломийської міської ради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" y="243458"/>
            <a:ext cx="5989130" cy="4849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88479"/>
              </p:ext>
            </p:extLst>
          </p:nvPr>
        </p:nvGraphicFramePr>
        <p:xfrm>
          <a:off x="146304" y="746447"/>
          <a:ext cx="8863584" cy="5895293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498848">
                  <a:extLst>
                    <a:ext uri="{9D8B030D-6E8A-4147-A177-3AD203B41FA5}">
                      <a16:colId xmlns:a16="http://schemas.microsoft.com/office/drawing/2014/main" val="1566409739"/>
                    </a:ext>
                  </a:extLst>
                </a:gridCol>
                <a:gridCol w="4364736">
                  <a:extLst>
                    <a:ext uri="{9D8B030D-6E8A-4147-A177-3AD203B41FA5}">
                      <a16:colId xmlns:a16="http://schemas.microsoft.com/office/drawing/2014/main" val="713551808"/>
                    </a:ext>
                  </a:extLst>
                </a:gridCol>
              </a:tblGrid>
              <a:tr h="42091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головному розпоряднику коштів, Управління земельних відносин та майнових ресурсів Коломийської міської ради, у 2022 році виконувалися заходи по 3 бюджетних програмах.</a:t>
                      </a:r>
                    </a:p>
                    <a:p>
                      <a:endParaRPr lang="uk-UA" sz="1400" dirty="0"/>
                    </a:p>
                    <a:p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Видаткова частина бюджету:</a:t>
                      </a:r>
                    </a:p>
                    <a:p>
                      <a:endParaRPr lang="uk-UA" sz="14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фонд: </a:t>
                      </a:r>
                    </a:p>
                    <a:p>
                      <a:pPr marL="0" indent="0">
                        <a:buNone/>
                      </a:pPr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2022 рік – 3 758 826,00грн.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Касові видатки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2022 рік – 3 072 251,87 грн.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Відсоток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виконання до уточненого плану на 2022 рік 81,7 %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Спеціальний фонд: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2022 рік – 73489,00 грн.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видатки на 2022 рік – 49947,00 грн.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Відсоток виконання до уточненого плану на 2022 рік 67,9 %</a:t>
                      </a:r>
                      <a:endParaRPr lang="uk-UA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Публічне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представлення інформації про виконання бюджетних програм за 2022 рік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бюджетних програм по головному розпоряднику коштів – Управлінню земельних відносин та майнових ресурсів Коломийської міської ради за 2022 рік: 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3610160 КФКВК 0160 «Керівництво і управління у відповідній сфері у містах (місті Києві), селищах, селах, територіальних громадах»</a:t>
                      </a:r>
                      <a:r>
                        <a:rPr lang="en-US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3617110 КФКВК 0421 «Реалізація програми в галузі сільського господарства»</a:t>
                      </a:r>
                      <a:r>
                        <a:rPr lang="en-US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3617693 КФКВК 7693 «Інші заходи, пов’язані з економічною діяльністю»</a:t>
                      </a:r>
                      <a:endParaRPr lang="uk-UA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30430"/>
                  </a:ext>
                </a:extLst>
              </a:tr>
              <a:tr h="896573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uk-UA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uk-UA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2628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438" y="4688014"/>
            <a:ext cx="4362450" cy="1840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19115"/>
              </p:ext>
            </p:extLst>
          </p:nvPr>
        </p:nvGraphicFramePr>
        <p:xfrm>
          <a:off x="109728" y="689864"/>
          <a:ext cx="8948928" cy="5683504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096512">
                  <a:extLst>
                    <a:ext uri="{9D8B030D-6E8A-4147-A177-3AD203B41FA5}">
                      <a16:colId xmlns:a16="http://schemas.microsoft.com/office/drawing/2014/main" val="1287913921"/>
                    </a:ext>
                  </a:extLst>
                </a:gridCol>
                <a:gridCol w="4852416">
                  <a:extLst>
                    <a:ext uri="{9D8B030D-6E8A-4147-A177-3AD203B41FA5}">
                      <a16:colId xmlns:a16="http://schemas.microsoft.com/office/drawing/2014/main" val="1329379237"/>
                    </a:ext>
                  </a:extLst>
                </a:gridCol>
              </a:tblGrid>
              <a:tr h="5683504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бюджетної програми:</a:t>
                      </a:r>
                    </a:p>
                    <a:p>
                      <a:endParaRPr lang="uk-UA" sz="1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 у межах діючого законодавства України організаційно-функціональних повноважень з метою задоволення потреб та інтересів територіальної громади у сфері земельних відносин та майнових ресурсів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«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повноважень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майнових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 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3610160 КФКВК 0160 «Керівництво і управління у відповідній сфері у містах (місті Києві), селищах, селах, територіальних громадах»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2022 рік:           Касові видатки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-  3 186 326 грн.     2 940 835 грн.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На утримання штатних працівників управління земельних відносин та майнових ресурсів Коломийської 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міської ради у 2022 році витрачено 2 940 834,76 грн, у тому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числі заробітна плата – 2 385 018,73 грн., з якої  обов’язкові виплати - 39,9 %, стимулюючі доплати - 19 %, премія – 33 %, матеріальна допомога - 8,1 %. Нарахування на заробітну плату – 496 938,63 грн., видатки на відрядження 8459,40 грн. Видатки на придбання предметів, матеріалів,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обладнання та інвентарю 23000,00 грн., оплата послуг – 19235,00 грн. 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Видатки на оплату судових зборів – 8183,00 грн.</a:t>
                      </a:r>
                    </a:p>
                    <a:p>
                      <a:pPr algn="l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5534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4" y="4029074"/>
            <a:ext cx="4013553" cy="2179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02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74" y="4489704"/>
            <a:ext cx="4661154" cy="2144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36989"/>
              </p:ext>
            </p:extLst>
          </p:nvPr>
        </p:nvGraphicFramePr>
        <p:xfrm>
          <a:off x="0" y="508889"/>
          <a:ext cx="8948928" cy="5379847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096512">
                  <a:extLst>
                    <a:ext uri="{9D8B030D-6E8A-4147-A177-3AD203B41FA5}">
                      <a16:colId xmlns:a16="http://schemas.microsoft.com/office/drawing/2014/main" val="1783392089"/>
                    </a:ext>
                  </a:extLst>
                </a:gridCol>
                <a:gridCol w="4852416">
                  <a:extLst>
                    <a:ext uri="{9D8B030D-6E8A-4147-A177-3AD203B41FA5}">
                      <a16:colId xmlns:a16="http://schemas.microsoft.com/office/drawing/2014/main" val="3369142470"/>
                    </a:ext>
                  </a:extLst>
                </a:gridCol>
              </a:tblGrid>
              <a:tr h="5379847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бюджетної програми:</a:t>
                      </a:r>
                    </a:p>
                    <a:p>
                      <a:endParaRPr lang="uk-UA" sz="18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проведення реформування земельних відносин, здійснення інвентаризації земель, створення у міській раді бази даних земельного кадастру, виготовлення новітніх електронних карт та оновлення нормативної грошової оцінки земель міста Коломиї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 «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2021-2025 роки»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полягає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тому,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фінансово-економічних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важелів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автоматизований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власників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землекористувачів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структуру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 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3617110 КФКВК 0421 «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сільського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господарства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2022 рік:           Касові видатки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-  224 500 грн.          104 383 грн.</a:t>
                      </a:r>
                    </a:p>
                    <a:p>
                      <a:pPr algn="l"/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Спеціальний фонд – 73 489 грн.        49 947 грн.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uk-UA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виконаня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заходів Програми «Розвиток земельних відносин на 2021-2025 роки»  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2022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запланованих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224 500 грн.,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освоєно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104 383 грн.,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(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правовстановлюючих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об’єктами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Оновлення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планово-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картографічних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1:2000, 1:5000,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доступу до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державного земельного кадастру.</a:t>
                      </a:r>
                    </a:p>
                    <a:p>
                      <a:pPr algn="just"/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Кредиторська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заборгованість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станом на 01.01.2023 року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складає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143 605 грн.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109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" y="4817554"/>
            <a:ext cx="3982974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587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77" y="3966744"/>
            <a:ext cx="4374223" cy="2715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53889"/>
              </p:ext>
            </p:extLst>
          </p:nvPr>
        </p:nvGraphicFramePr>
        <p:xfrm>
          <a:off x="0" y="604520"/>
          <a:ext cx="9144000" cy="5608320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73143231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807854175"/>
                    </a:ext>
                  </a:extLst>
                </a:gridCol>
              </a:tblGrid>
              <a:tr h="5528056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 бюджетної програми:</a:t>
                      </a:r>
                    </a:p>
                    <a:p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дієвого контролю за використанням комунального майна Коломийської міської ради за цільовим призначенням, вчасне нарахування орендної плати, її стягнення та перерахування її до бюджету міської ради.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Створення вільного доступу громадян до інформації щодо використання комунального майна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 2 Облік майна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3 Накопичення інформації та здійснення оперативного обліку майна.</a:t>
                      </a: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4 Забезпечення систематичного інформування територіальної громади про передачу майна в оренду, суборенду (оголошення, реклама у засобах масової інформації, інформація щодо майна, яке пропонується для передачі в оренду, інформація про результати проведення аукціонів на право укладання договору оренди майна).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КПКВК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3617693 КФКВК 7693 «Інші заходи, пов’язані з економічною діяльністю»</a:t>
                      </a:r>
                    </a:p>
                    <a:p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2022 рік:           Касові видатки</a:t>
                      </a:r>
                    </a:p>
                    <a:p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– 348 000 грн.          27 034 грн.</a:t>
                      </a:r>
                    </a:p>
                    <a:p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Завдяки проведеним видаткам у 2022 році є можливість забезпечити виконання цілі державної політики на досягнення яких спрямовано реалізація програми, забезпечено дієвий контроль за використанням комунального майна Коломийської міської територіальної громади.</a:t>
                      </a:r>
                    </a:p>
                    <a:p>
                      <a:pPr algn="just"/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технічної документації в сумі 1500 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технічного паспорта на нежитлове та житлове приміщення в сумі 24833, 26 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енергоносіїв, пов’язаних з управлінням комунального майна, в тому числі протирадіаційними укриттями та бомбосховищами в сумі 700,85 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Кредиторська заборгованість станом на 01.01.2023 року складає 280332 грн.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5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6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7728"/>
            <a:ext cx="9144000" cy="397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65741" y="849568"/>
            <a:ext cx="8408071" cy="10156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 !</a:t>
            </a:r>
          </a:p>
        </p:txBody>
      </p:sp>
    </p:spTree>
    <p:extLst>
      <p:ext uri="{BB962C8B-B14F-4D97-AF65-F5344CB8AC3E}">
        <p14:creationId xmlns:p14="http://schemas.microsoft.com/office/powerpoint/2010/main" val="3521819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830</Words>
  <Application>Microsoft Office PowerPoint</Application>
  <PresentationFormat>Екран 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Гритчук Уляна Миронівна</dc:creator>
  <cp:lastModifiedBy>Ірина  Михайлівна Врубель</cp:lastModifiedBy>
  <cp:revision>50</cp:revision>
  <dcterms:created xsi:type="dcterms:W3CDTF">2020-03-12T13:23:16Z</dcterms:created>
  <dcterms:modified xsi:type="dcterms:W3CDTF">2023-03-07T11:31:07Z</dcterms:modified>
</cp:coreProperties>
</file>